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handoutMasterIdLst>
    <p:handoutMasterId r:id="rId20"/>
  </p:handoutMasterIdLst>
  <p:sldIdLst>
    <p:sldId id="256" r:id="rId3"/>
    <p:sldId id="280" r:id="rId4"/>
    <p:sldId id="293" r:id="rId5"/>
    <p:sldId id="291" r:id="rId6"/>
    <p:sldId id="294" r:id="rId7"/>
    <p:sldId id="296" r:id="rId8"/>
    <p:sldId id="278" r:id="rId9"/>
    <p:sldId id="292" r:id="rId10"/>
    <p:sldId id="289" r:id="rId11"/>
    <p:sldId id="285" r:id="rId12"/>
    <p:sldId id="284" r:id="rId13"/>
    <p:sldId id="287" r:id="rId14"/>
    <p:sldId id="286" r:id="rId15"/>
    <p:sldId id="288" r:id="rId16"/>
    <p:sldId id="290" r:id="rId17"/>
    <p:sldId id="295" r:id="rId18"/>
    <p:sldId id="297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A79AC-03DE-4744-9025-0D618F9CF65B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7CB90-86C0-42A6-BF49-5B5660A13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2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4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9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1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0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0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1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6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9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6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2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5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67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0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0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99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005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17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59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1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4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75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7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2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8CCC0-D962-4EF2-84A4-3AFC07C2973D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5116103-B194-45AC-B02E-69D606279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hyperlink" Target="http://www.maccomms.net/" TargetMode="External"/><Relationship Id="rId4" Type="http://schemas.openxmlformats.org/officeDocument/2006/relationships/hyperlink" Target="mailto:ellie@maccomm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008" y="2762054"/>
            <a:ext cx="8395958" cy="3195686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Ellie MacDonald</a:t>
            </a:r>
            <a:b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dirty="0">
                <a:latin typeface="Gill Sans MT" panose="020B0502020104020203" pitchFamily="34" charset="0"/>
              </a:rPr>
              <a:t>MacComms</a:t>
            </a:r>
            <a:b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Leeds Business Week 2016: </a:t>
            </a:r>
            <a:b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dirty="0">
                <a:latin typeface="Gill Sans MT" panose="020B0502020104020203" pitchFamily="34" charset="0"/>
              </a:rPr>
              <a:t>PR for beginners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8" y="116014"/>
            <a:ext cx="6155704" cy="1865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6002"/>
            <a:ext cx="1294796" cy="1411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68208" y="0"/>
            <a:ext cx="296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Gill Sans MT" panose="020B0502020104020203" pitchFamily="34" charset="0"/>
              </a:rPr>
              <a:t>WIFI code: </a:t>
            </a:r>
          </a:p>
          <a:p>
            <a:r>
              <a:rPr lang="en-GB" sz="3600" b="1" dirty="0">
                <a:latin typeface="Gill Sans MT" panose="020B0502020104020203" pitchFamily="34" charset="0"/>
              </a:rPr>
              <a:t>GoDo2016!</a:t>
            </a:r>
          </a:p>
        </p:txBody>
      </p:sp>
    </p:spTree>
    <p:extLst>
      <p:ext uri="{BB962C8B-B14F-4D97-AF65-F5344CB8AC3E}">
        <p14:creationId xmlns:p14="http://schemas.microsoft.com/office/powerpoint/2010/main" val="38335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48932"/>
            <a:ext cx="8596668" cy="35621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Research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Execute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Monitor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4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05653" cy="1320800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Gill Sans MT" panose="020B0502020104020203" pitchFamily="34" charset="0"/>
              </a:rPr>
              <a:t>#2 A long-term approach to yield the greatest results</a:t>
            </a:r>
            <a:br>
              <a:rPr lang="en-GB" sz="4800" b="1" dirty="0">
                <a:latin typeface="Gill Sans MT" panose="020B0502020104020203" pitchFamily="34" charset="0"/>
              </a:rPr>
            </a:br>
            <a:endParaRPr lang="en-GB" sz="4800" b="1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8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Gill Sans MT" panose="020B0502020104020203" pitchFamily="34" charset="0"/>
              </a:rPr>
              <a:t>#3 Develop an editorial calendar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718" y="1434009"/>
            <a:ext cx="9737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  <a:cs typeface="Times New Roman" panose="02020603050405020304" pitchFamily="18" charset="0"/>
              </a:rPr>
              <a:t>Research:</a:t>
            </a:r>
          </a:p>
          <a:p>
            <a:pPr marL="1485900" lvl="2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  <a:cs typeface="Times New Roman" panose="02020603050405020304" pitchFamily="18" charset="0"/>
              </a:rPr>
              <a:t>Key awareness dates</a:t>
            </a:r>
          </a:p>
          <a:p>
            <a:pPr marL="1485900" lvl="2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  <a:cs typeface="Times New Roman" panose="02020603050405020304" pitchFamily="18" charset="0"/>
              </a:rPr>
              <a:t>Seasonal trends</a:t>
            </a:r>
          </a:p>
          <a:p>
            <a:pPr marL="1485900" lvl="2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  <a:cs typeface="Times New Roman" panose="02020603050405020304" pitchFamily="18" charset="0"/>
              </a:rPr>
              <a:t>Press release content</a:t>
            </a:r>
          </a:p>
          <a:p>
            <a:pPr marL="1485900" lvl="2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  <a:cs typeface="Times New Roman" panose="02020603050405020304" pitchFamily="18" charset="0"/>
              </a:rPr>
              <a:t>Features</a:t>
            </a:r>
          </a:p>
          <a:p>
            <a:pPr marL="1485900" lvl="2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  <a:cs typeface="Times New Roman" panose="02020603050405020304" pitchFamily="18" charset="0"/>
              </a:rPr>
              <a:t>Profile interviews and opinion pieces</a:t>
            </a:r>
          </a:p>
          <a:p>
            <a:pPr marL="1485900" lvl="2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  <a:cs typeface="Times New Roman" panose="02020603050405020304" pitchFamily="18" charset="0"/>
              </a:rPr>
              <a:t>Awards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GB" sz="38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(be location </a:t>
            </a:r>
            <a:r>
              <a:rPr lang="en-GB" sz="3800" b="1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and</a:t>
            </a:r>
            <a:r>
              <a:rPr lang="en-GB" sz="38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 sector specific)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99" y="0"/>
            <a:ext cx="8596668" cy="1320800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Gill Sans MT" panose="020B0502020104020203" pitchFamily="34" charset="0"/>
              </a:rPr>
              <a:t>Example editorial calendar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760428"/>
            <a:ext cx="11670384" cy="558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2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Gill Sans MT" panose="020B0502020104020203" pitchFamily="34" charset="0"/>
              </a:rPr>
              <a:t>#4 Ensure a joined up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99" y="1524523"/>
            <a:ext cx="10656238" cy="51119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</a:rPr>
              <a:t>Holistic campaigns generate greatest results: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latin typeface="Gill Sans MT" panose="020B0502020104020203" pitchFamily="34" charset="0"/>
              </a:rPr>
              <a:t>Press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latin typeface="Gill Sans MT" panose="020B0502020104020203" pitchFamily="34" charset="0"/>
              </a:rPr>
              <a:t>Blog posts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latin typeface="Gill Sans MT" panose="020B0502020104020203" pitchFamily="34" charset="0"/>
              </a:rPr>
              <a:t>Video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latin typeface="Gill Sans MT" panose="020B0502020104020203" pitchFamily="34" charset="0"/>
              </a:rPr>
              <a:t>Social media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latin typeface="Gill Sans MT" panose="020B0502020104020203" pitchFamily="34" charset="0"/>
              </a:rPr>
              <a:t>Mail shots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latin typeface="Gill Sans MT" panose="020B0502020104020203" pitchFamily="34" charset="0"/>
              </a:rPr>
              <a:t>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>
                <a:latin typeface="Gill Sans MT" panose="020B0502020104020203" pitchFamily="34" charset="0"/>
              </a:rPr>
              <a:t>Advertising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8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6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480" y="260808"/>
            <a:ext cx="8596668" cy="1002384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Gill Sans MT" panose="020B0502020104020203" pitchFamily="34" charset="0"/>
              </a:rPr>
              <a:t>#5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99" y="1141861"/>
            <a:ext cx="9355339" cy="45896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</a:rPr>
              <a:t>Track coverage: Google Alerts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</a:rPr>
              <a:t>Google Analytics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</a:rPr>
              <a:t>Social media management tools (e.g. Hootsuite)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</a:rPr>
              <a:t>Mail Chimp (open and click through rates)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</a:rPr>
              <a:t>Award shortlisting and wins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</a:rPr>
              <a:t>Enquiries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</a:rPr>
              <a:t>Sales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</a:rPr>
              <a:t>£££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6835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b="1">
                <a:latin typeface="Gill Sans MT" panose="020B0502020104020203" pitchFamily="34" charset="0"/>
              </a:rPr>
              <a:t>Final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Gill Sans MT" panose="020B0502020104020203" pitchFamily="34" charset="0"/>
              </a:rPr>
              <a:t>“If I was down to the last dollar of my marketing budget I'd spend it on PR!" </a:t>
            </a:r>
          </a:p>
          <a:p>
            <a:pPr marL="0" indent="0">
              <a:buNone/>
            </a:pPr>
            <a:r>
              <a:rPr lang="en-GB" sz="4800" dirty="0">
                <a:latin typeface="Gill Sans MT" panose="020B0502020104020203" pitchFamily="34" charset="0"/>
              </a:rPr>
              <a:t>– Bill Gates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16" y="2036190"/>
            <a:ext cx="10350630" cy="34784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chemeClr val="tx1"/>
                </a:solidFill>
                <a:latin typeface="Gill Sans MT" panose="020B0502020104020203" pitchFamily="34" charset="0"/>
              </a:rPr>
              <a:t>Free editorial calendar template when leaving your business card.</a:t>
            </a:r>
          </a:p>
          <a:p>
            <a:pPr marL="0" indent="0" algn="ctr">
              <a:buNone/>
            </a:pPr>
            <a:endParaRPr lang="en-GB" sz="40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/>
                </a:solidFill>
                <a:latin typeface="Gill Sans MT" panose="020B0502020104020203" pitchFamily="34" charset="0"/>
              </a:rPr>
              <a:t>Complete it by 11</a:t>
            </a:r>
            <a:r>
              <a:rPr lang="en-GB" sz="40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th</a:t>
            </a:r>
            <a:r>
              <a:rPr lang="en-GB" sz="4000" b="1" dirty="0">
                <a:solidFill>
                  <a:schemeClr val="tx1"/>
                </a:solidFill>
                <a:latin typeface="Gill Sans MT" panose="020B0502020104020203" pitchFamily="34" charset="0"/>
              </a:rPr>
              <a:t> November 2016</a:t>
            </a:r>
            <a:br>
              <a:rPr lang="en-GB" sz="40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n-GB" sz="4000" b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56441" y="725863"/>
            <a:ext cx="8806033" cy="1310327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latin typeface="Gill Sans MT" panose="020B0502020104020203" pitchFamily="34" charset="0"/>
              </a:rPr>
              <a:t>Your challenge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16" y="2036190"/>
            <a:ext cx="4732256" cy="2177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  <a:t>Ellie MacDonald</a:t>
            </a: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  <a:t>Managing Director</a:t>
            </a: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  <a:t>MacComms</a:t>
            </a: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n-GB" sz="40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49" y="4381996"/>
            <a:ext cx="5561815" cy="168523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54178" y="2036190"/>
            <a:ext cx="4762061" cy="263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  <a:t>07989 159138</a:t>
            </a: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  <a:hlinkClick r:id="rId4"/>
              </a:rPr>
              <a:t>ellie@maccomms.net</a:t>
            </a:r>
            <a: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www.maccomms.net</a:t>
            </a:r>
            <a: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b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40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endParaRPr lang="en-GB" sz="4000" b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56441" y="725863"/>
            <a:ext cx="8806033" cy="1310327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latin typeface="Gill Sans MT" panose="020B0502020104020203" pitchFamily="34" charset="0"/>
              </a:rPr>
              <a:t>Any questions?</a:t>
            </a:r>
            <a:br>
              <a:rPr lang="en-GB" sz="5400" b="1" dirty="0">
                <a:latin typeface="Gill Sans MT" panose="020B0502020104020203" pitchFamily="34" charset="0"/>
              </a:rPr>
            </a:br>
            <a:br>
              <a:rPr lang="en-GB" sz="5400" b="1" dirty="0">
                <a:latin typeface="Gill Sans MT" panose="020B0502020104020203" pitchFamily="34" charset="0"/>
              </a:rPr>
            </a:br>
            <a:endParaRPr lang="en-GB" sz="5400" b="1" dirty="0"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2"/>
          <p:cNvCxnSpPr>
            <a:cxnSpLocks noGrp="1" noRot="1" noChangeAspect="1" noMove="1" noResize="1" noEditPoints="1" noAdjustHandles="1" noChangeArrowheads="1" noChangeShapeType="1"/>
            <a:endCxn id="27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388" y="5127992"/>
            <a:ext cx="22859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/>
          <p:cNvCxnSpPr>
            <a:cxnSpLocks noGrp="1" noRot="1" noChangeAspect="1" noMove="1" noResize="1" noEditPoints="1" noAdjustHandles="1" noChangeArrowheads="1" noChangeShapeType="1"/>
            <a:endCxn id="33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8998"/>
            <a:ext cx="22100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/>
          <p:cNvCxnSpPr>
            <a:cxnSpLocks noGrp="1" noRot="1" noChangeAspect="1" noMove="1" noResize="1" noEditPoints="1" noAdjustHandles="1" noChangeArrowheads="1" noChangeShapeType="1"/>
            <a:endCxn id="36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714500"/>
            <a:ext cx="19432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1681935"/>
            <a:ext cx="7614191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Psychology BSc (Hons) degree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Yorkshire Energy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Mid Yorkshire Chamber of Commerce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Faith PR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MacComms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>
            <a:normAutofit/>
          </a:bodyPr>
          <a:lstStyle/>
          <a:p>
            <a:r>
              <a:rPr lang="en-GB" b="1" dirty="0">
                <a:latin typeface="Gill Sans MT" panose="020B0502020104020203" pitchFamily="34" charset="0"/>
              </a:rPr>
              <a:t>About Ellie MacDonald</a:t>
            </a:r>
            <a:br>
              <a:rPr lang="en-GB" b="1" dirty="0">
                <a:latin typeface="Gill Sans MT" panose="020B0502020104020203" pitchFamily="34" charset="0"/>
              </a:rPr>
            </a:b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92"/>
            <a:ext cx="2438400" cy="948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43"/>
            <a:ext cx="2438400" cy="1876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958"/>
            <a:ext cx="24384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20358"/>
            <a:ext cx="2438400" cy="1437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708"/>
            <a:ext cx="1187777" cy="12952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4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r="15218" b="-2"/>
          <a:stretch/>
        </p:blipFill>
        <p:spPr>
          <a:xfrm>
            <a:off x="1" y="10"/>
            <a:ext cx="1943283" cy="1714490"/>
          </a:xfrm>
          <a:custGeom>
            <a:avLst/>
            <a:gdLst>
              <a:gd name="connsiteX0" fmla="*/ 0 w 1943283"/>
              <a:gd name="connsiteY0" fmla="*/ 0 h 1714500"/>
              <a:gd name="connsiteX1" fmla="*/ 1676558 w 1943283"/>
              <a:gd name="connsiteY1" fmla="*/ 0 h 1714500"/>
              <a:gd name="connsiteX2" fmla="*/ 1943283 w 1943283"/>
              <a:gd name="connsiteY2" fmla="*/ 1714500 h 1714500"/>
              <a:gd name="connsiteX3" fmla="*/ 0 w 1943283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283" h="1714500">
                <a:moveTo>
                  <a:pt x="0" y="0"/>
                </a:moveTo>
                <a:lnTo>
                  <a:pt x="1676558" y="0"/>
                </a:lnTo>
                <a:lnTo>
                  <a:pt x="1943283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1" r="2747" b="-3"/>
          <a:stretch/>
        </p:blipFill>
        <p:spPr>
          <a:xfrm>
            <a:off x="1" y="1714500"/>
            <a:ext cx="2210007" cy="1714498"/>
          </a:xfrm>
          <a:custGeom>
            <a:avLst/>
            <a:gdLst>
              <a:gd name="connsiteX0" fmla="*/ 0 w 2210007"/>
              <a:gd name="connsiteY0" fmla="*/ 0 h 1714498"/>
              <a:gd name="connsiteX1" fmla="*/ 1943283 w 2210007"/>
              <a:gd name="connsiteY1" fmla="*/ 0 h 1714498"/>
              <a:gd name="connsiteX2" fmla="*/ 2210007 w 2210007"/>
              <a:gd name="connsiteY2" fmla="*/ 1714498 h 1714498"/>
              <a:gd name="connsiteX3" fmla="*/ 0 w 2210007"/>
              <a:gd name="connsiteY3" fmla="*/ 1714498 h 171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007" h="1714498">
                <a:moveTo>
                  <a:pt x="0" y="0"/>
                </a:moveTo>
                <a:lnTo>
                  <a:pt x="1943283" y="0"/>
                </a:lnTo>
                <a:lnTo>
                  <a:pt x="2210007" y="1714498"/>
                </a:lnTo>
                <a:lnTo>
                  <a:pt x="0" y="1714498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3" b="11233"/>
          <a:stretch/>
        </p:blipFill>
        <p:spPr>
          <a:xfrm>
            <a:off x="1" y="3429001"/>
            <a:ext cx="2474319" cy="1698991"/>
          </a:xfrm>
          <a:custGeom>
            <a:avLst/>
            <a:gdLst>
              <a:gd name="connsiteX0" fmla="*/ 0 w 2474319"/>
              <a:gd name="connsiteY0" fmla="*/ 0 h 1698991"/>
              <a:gd name="connsiteX1" fmla="*/ 2210007 w 2474319"/>
              <a:gd name="connsiteY1" fmla="*/ 0 h 1698991"/>
              <a:gd name="connsiteX2" fmla="*/ 2474319 w 2474319"/>
              <a:gd name="connsiteY2" fmla="*/ 1698991 h 1698991"/>
              <a:gd name="connsiteX3" fmla="*/ 188387 w 2474319"/>
              <a:gd name="connsiteY3" fmla="*/ 1698991 h 1698991"/>
              <a:gd name="connsiteX4" fmla="*/ 0 w 2474319"/>
              <a:gd name="connsiteY4" fmla="*/ 574652 h 169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4319" h="1698991">
                <a:moveTo>
                  <a:pt x="0" y="0"/>
                </a:moveTo>
                <a:lnTo>
                  <a:pt x="2210007" y="0"/>
                </a:lnTo>
                <a:lnTo>
                  <a:pt x="2474319" y="1698991"/>
                </a:lnTo>
                <a:lnTo>
                  <a:pt x="188387" y="1698991"/>
                </a:lnTo>
                <a:lnTo>
                  <a:pt x="0" y="574652"/>
                </a:lnTo>
                <a:close/>
              </a:path>
            </a:pathLst>
          </a:custGeom>
        </p:spPr>
      </p:pic>
      <p:pic>
        <p:nvPicPr>
          <p:cNvPr id="6" name="Content Placeholder 13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1415" b="-5"/>
          <a:stretch/>
        </p:blipFill>
        <p:spPr>
          <a:xfrm>
            <a:off x="188388" y="5127992"/>
            <a:ext cx="2555404" cy="1730008"/>
          </a:xfrm>
          <a:custGeom>
            <a:avLst/>
            <a:gdLst>
              <a:gd name="connsiteX0" fmla="*/ 0 w 2555404"/>
              <a:gd name="connsiteY0" fmla="*/ 0 h 1730008"/>
              <a:gd name="connsiteX1" fmla="*/ 2285932 w 2555404"/>
              <a:gd name="connsiteY1" fmla="*/ 0 h 1730008"/>
              <a:gd name="connsiteX2" fmla="*/ 2538174 w 2555404"/>
              <a:gd name="connsiteY2" fmla="*/ 1621404 h 1730008"/>
              <a:gd name="connsiteX3" fmla="*/ 2538508 w 2555404"/>
              <a:gd name="connsiteY3" fmla="*/ 1621404 h 1730008"/>
              <a:gd name="connsiteX4" fmla="*/ 2555404 w 2555404"/>
              <a:gd name="connsiteY4" fmla="*/ 1730008 h 1730008"/>
              <a:gd name="connsiteX5" fmla="*/ 289868 w 2555404"/>
              <a:gd name="connsiteY5" fmla="*/ 1730008 h 173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404" h="1730008">
                <a:moveTo>
                  <a:pt x="0" y="0"/>
                </a:moveTo>
                <a:lnTo>
                  <a:pt x="2285932" y="0"/>
                </a:lnTo>
                <a:lnTo>
                  <a:pt x="2538174" y="1621404"/>
                </a:lnTo>
                <a:lnTo>
                  <a:pt x="2538508" y="1621404"/>
                </a:lnTo>
                <a:lnTo>
                  <a:pt x="2555404" y="1730008"/>
                </a:lnTo>
                <a:lnTo>
                  <a:pt x="289868" y="1730008"/>
                </a:lnTo>
                <a:close/>
              </a:path>
            </a:pathLst>
          </a:custGeom>
        </p:spPr>
      </p:pic>
      <p:sp>
        <p:nvSpPr>
          <p:cNvPr id="22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388" y="5127992"/>
            <a:ext cx="22859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8998"/>
            <a:ext cx="22100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714500"/>
            <a:ext cx="19432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708"/>
            <a:ext cx="1187777" cy="12952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1527143"/>
            <a:ext cx="6424439" cy="45142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Founded April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PR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Marketing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Social media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Event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>
                <a:latin typeface="Gill Sans MT" panose="020B0502020104020203" pitchFamily="34" charset="0"/>
                <a:cs typeface="Times New Roman" panose="02020603050405020304" pitchFamily="18" charset="0"/>
              </a:rPr>
              <a:t>Wedding specialism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>
            <a:normAutofit/>
          </a:bodyPr>
          <a:lstStyle/>
          <a:p>
            <a:r>
              <a:rPr lang="en-GB" b="1">
                <a:latin typeface="Gill Sans MT" panose="020B0502020104020203" pitchFamily="34" charset="0"/>
              </a:rPr>
              <a:t>About MacComms</a:t>
            </a:r>
            <a:br>
              <a:rPr lang="en-GB" b="1">
                <a:latin typeface="Gill Sans MT" panose="020B0502020104020203" pitchFamily="34" charset="0"/>
              </a:rPr>
            </a:br>
            <a:endParaRPr lang="en-GB" b="1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1" y="1027521"/>
            <a:ext cx="8806033" cy="512608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800" b="1" dirty="0">
                <a:latin typeface="Gill Sans MT" panose="020B0502020104020203" pitchFamily="34" charset="0"/>
              </a:rPr>
            </a:br>
            <a:br>
              <a:rPr lang="en-GB" sz="4800" b="1" dirty="0">
                <a:latin typeface="Gill Sans MT" panose="020B0502020104020203" pitchFamily="34" charset="0"/>
              </a:rPr>
            </a:br>
            <a:r>
              <a:rPr lang="en-GB" sz="8900" b="1" dirty="0">
                <a:latin typeface="Gill Sans MT" panose="020B0502020104020203" pitchFamily="34" charset="0"/>
              </a:rPr>
              <a:t>What is PR?</a:t>
            </a:r>
            <a:br>
              <a:rPr lang="en-GB" sz="8900" dirty="0">
                <a:latin typeface="Gill Sans MT" panose="020B0502020104020203" pitchFamily="34" charset="0"/>
              </a:rPr>
            </a:br>
            <a:br>
              <a:rPr lang="en-GB" sz="8900" dirty="0">
                <a:latin typeface="Gill Sans MT" panose="020B0502020104020203" pitchFamily="34" charset="0"/>
              </a:rPr>
            </a:br>
            <a:endParaRPr lang="en-GB" sz="8900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0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1" y="1027521"/>
            <a:ext cx="8806033" cy="4206951"/>
          </a:xfrm>
        </p:spPr>
        <p:txBody>
          <a:bodyPr>
            <a:normAutofit fontScale="90000"/>
          </a:bodyPr>
          <a:lstStyle/>
          <a:p>
            <a:br>
              <a:rPr lang="en-GB" sz="4800" dirty="0">
                <a:latin typeface="Gill Sans MT" panose="020B0502020104020203" pitchFamily="34" charset="0"/>
              </a:rPr>
            </a:br>
            <a:r>
              <a:rPr lang="en-GB" sz="6000" dirty="0">
                <a:solidFill>
                  <a:schemeClr val="tx1"/>
                </a:solidFill>
                <a:latin typeface="Gill Sans MT" panose="020B0502020104020203" pitchFamily="34" charset="0"/>
              </a:rPr>
              <a:t>“Public relations is about reputation – the result of what you do, what you say and what others say about you.”</a:t>
            </a:r>
            <a:br>
              <a:rPr lang="en-GB" sz="6000" dirty="0">
                <a:latin typeface="Gill Sans MT" panose="020B0502020104020203" pitchFamily="34" charset="0"/>
              </a:rPr>
            </a:br>
            <a:br>
              <a:rPr lang="en-GB" sz="6000" dirty="0">
                <a:latin typeface="Gill Sans MT" panose="020B0502020104020203" pitchFamily="34" charset="0"/>
              </a:rPr>
            </a:br>
            <a:endParaRPr lang="en-GB" sz="6000" b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1" y="1027521"/>
            <a:ext cx="8806033" cy="5126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900" b="1" dirty="0">
                <a:latin typeface="Gill Sans MT" panose="020B0502020104020203" pitchFamily="34" charset="0"/>
              </a:rPr>
              <a:t>Reputation</a:t>
            </a:r>
            <a:br>
              <a:rPr lang="en-GB" sz="8900" b="1" dirty="0">
                <a:latin typeface="Gill Sans MT" panose="020B0502020104020203" pitchFamily="34" charset="0"/>
              </a:rPr>
            </a:br>
            <a:br>
              <a:rPr lang="en-GB" sz="8900" b="1" dirty="0">
                <a:latin typeface="Gill Sans MT" panose="020B0502020104020203" pitchFamily="34" charset="0"/>
              </a:rPr>
            </a:br>
            <a:br>
              <a:rPr lang="en-GB" sz="8900" b="1" dirty="0">
                <a:latin typeface="Gill Sans MT" panose="020B0502020104020203" pitchFamily="34" charset="0"/>
              </a:rPr>
            </a:br>
            <a:r>
              <a:rPr lang="en-GB" sz="8900" b="1" dirty="0">
                <a:latin typeface="Gill Sans MT" panose="020B0502020104020203" pitchFamily="34" charset="0"/>
              </a:rPr>
              <a:t>Profile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34" y="2649957"/>
            <a:ext cx="3152327" cy="18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2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98" y="1480008"/>
            <a:ext cx="8241003" cy="47310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Increase awareness of business, products/services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People buy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Build credibility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Increase enquiries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Increase sales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>
                <a:latin typeface="Gill Sans MT" panose="020B0502020104020203" pitchFamily="34" charset="0"/>
                <a:cs typeface="Times New Roman" panose="02020603050405020304" pitchFamily="18" charset="0"/>
              </a:rPr>
              <a:t>=Business growth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05653" cy="1320800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Gill Sans MT" panose="020B0502020104020203" pitchFamily="34" charset="0"/>
              </a:rPr>
              <a:t>Why raise your profile?</a:t>
            </a:r>
            <a:br>
              <a:rPr lang="en-GB" sz="4800" b="1" dirty="0">
                <a:latin typeface="Gill Sans MT" panose="020B0502020104020203" pitchFamily="34" charset="0"/>
              </a:rPr>
            </a:br>
            <a:endParaRPr lang="en-GB" sz="4800" b="1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7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32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3" name="Parallelogram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391143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200" b="1" dirty="0"/>
              <a:t>5 top practical PR tips…</a:t>
            </a:r>
            <a:br>
              <a:rPr lang="en-US" sz="7200" b="1" dirty="0"/>
            </a:br>
            <a:endParaRPr lang="en-US" sz="7200" b="1" dirty="0"/>
          </a:p>
        </p:txBody>
      </p:sp>
      <p:sp>
        <p:nvSpPr>
          <p:cNvPr id="28" name="Rectangle 27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42" name="Rectangle 41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3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7584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Gill Sans MT" panose="020B0502020104020203" pitchFamily="34" charset="0"/>
              </a:rPr>
              <a:t>#1 Get yourself PR-ready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347" y="1480008"/>
            <a:ext cx="10375683" cy="552410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Identify brand values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  <a:cs typeface="Times New Roman" panose="02020603050405020304" pitchFamily="18" charset="0"/>
              </a:rPr>
              <a:t>USPs – become the expert in your sector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</a:rPr>
              <a:t>Key messages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</a:rPr>
              <a:t>Target audience (media and Twitter lists)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000" dirty="0">
                <a:latin typeface="Gill Sans MT" panose="020B0502020104020203" pitchFamily="34" charset="0"/>
              </a:rPr>
              <a:t>Marketing: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</a:rPr>
              <a:t>Case studies / testimonials</a:t>
            </a:r>
            <a:endParaRPr lang="en-GB" sz="4000" dirty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</a:rPr>
              <a:t>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800" dirty="0">
                <a:latin typeface="Gill Sans MT" panose="020B0502020104020203" pitchFamily="34" charset="0"/>
              </a:rPr>
              <a:t>Social media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40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496"/>
            <a:ext cx="1032999" cy="1126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7183" y="5684363"/>
            <a:ext cx="296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#</a:t>
            </a:r>
            <a:r>
              <a:rPr lang="en-GB" sz="2800" b="1" dirty="0" err="1">
                <a:latin typeface="Gill Sans MT" panose="020B0502020104020203" pitchFamily="34" charset="0"/>
              </a:rPr>
              <a:t>LeedsBizWeek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704186" y="6134254"/>
            <a:ext cx="3487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Gill Sans MT" panose="020B0502020104020203" pitchFamily="34" charset="0"/>
              </a:rPr>
              <a:t>@</a:t>
            </a:r>
            <a:r>
              <a:rPr lang="en-GB" sz="2800" b="1" dirty="0" err="1">
                <a:latin typeface="Gill Sans MT" panose="020B0502020104020203" pitchFamily="34" charset="0"/>
              </a:rPr>
              <a:t>MacCommsYorks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5833976"/>
            <a:ext cx="743259" cy="7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0266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1781</TotalTime>
  <Words>329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Gill Sans MT</vt:lpstr>
      <vt:lpstr>Times New Roman</vt:lpstr>
      <vt:lpstr>Trebuchet MS</vt:lpstr>
      <vt:lpstr>Wingdings</vt:lpstr>
      <vt:lpstr>Wingdings 2</vt:lpstr>
      <vt:lpstr>Wingdings 3</vt:lpstr>
      <vt:lpstr>HDOfficeLightV0</vt:lpstr>
      <vt:lpstr>Facet</vt:lpstr>
      <vt:lpstr>Ellie MacDonald MacComms Leeds Business Week 2016:  PR for beginners</vt:lpstr>
      <vt:lpstr>About Ellie MacDonald </vt:lpstr>
      <vt:lpstr>About MacComms </vt:lpstr>
      <vt:lpstr>  What is PR?  </vt:lpstr>
      <vt:lpstr> “Public relations is about reputation – the result of what you do, what you say and what others say about you.”  </vt:lpstr>
      <vt:lpstr>Reputation   Profile</vt:lpstr>
      <vt:lpstr>Why raise your profile? </vt:lpstr>
      <vt:lpstr>5 top practical PR tips… </vt:lpstr>
      <vt:lpstr>#1 Get yourself PR-ready</vt:lpstr>
      <vt:lpstr>#2 A long-term approach to yield the greatest results </vt:lpstr>
      <vt:lpstr>#3 Develop an editorial calendar </vt:lpstr>
      <vt:lpstr>Example editorial calendar </vt:lpstr>
      <vt:lpstr>#4 Ensure a joined up approach</vt:lpstr>
      <vt:lpstr>#5 Monitor</vt:lpstr>
      <vt:lpstr>Final thought</vt:lpstr>
      <vt:lpstr>Your challenge</vt:lpstr>
      <vt:lpstr>Any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</dc:title>
  <dc:creator>Jahnae Picort</dc:creator>
  <cp:lastModifiedBy>Ellie</cp:lastModifiedBy>
  <cp:revision>58</cp:revision>
  <cp:lastPrinted>2016-10-17T14:22:04Z</cp:lastPrinted>
  <dcterms:created xsi:type="dcterms:W3CDTF">2016-02-27T09:39:47Z</dcterms:created>
  <dcterms:modified xsi:type="dcterms:W3CDTF">2016-10-21T09:25:17Z</dcterms:modified>
</cp:coreProperties>
</file>